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1"/>
  </p:notesMasterIdLst>
  <p:sldIdLst>
    <p:sldId id="286" r:id="rId2"/>
    <p:sldId id="280" r:id="rId3"/>
    <p:sldId id="267" r:id="rId4"/>
    <p:sldId id="271" r:id="rId5"/>
    <p:sldId id="273" r:id="rId6"/>
    <p:sldId id="275" r:id="rId7"/>
    <p:sldId id="276" r:id="rId8"/>
    <p:sldId id="277" r:id="rId9"/>
    <p:sldId id="285" r:id="rId10"/>
  </p:sldIdLst>
  <p:sldSz cx="9144000" cy="6858000" type="screen4x3"/>
  <p:notesSz cx="6858000" cy="9144000"/>
  <p:custDataLst>
    <p:tags r:id="rId12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99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4" autoAdjust="0"/>
    <p:restoredTop sz="86369" autoAdjust="0"/>
  </p:normalViewPr>
  <p:slideViewPr>
    <p:cSldViewPr>
      <p:cViewPr varScale="1">
        <p:scale>
          <a:sx n="103" d="100"/>
          <a:sy n="103" d="100"/>
        </p:scale>
        <p:origin x="-82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86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Click to edit Master text styles</a:t>
            </a:r>
          </a:p>
          <a:p>
            <a:pPr lvl="1"/>
            <a:r>
              <a:rPr lang="fr-FR" noProof="0" smtClean="0"/>
              <a:t>Second level</a:t>
            </a:r>
          </a:p>
          <a:p>
            <a:pPr lvl="2"/>
            <a:r>
              <a:rPr lang="fr-FR" noProof="0" smtClean="0"/>
              <a:t>Third level</a:t>
            </a:r>
          </a:p>
          <a:p>
            <a:pPr lvl="3"/>
            <a:r>
              <a:rPr lang="fr-FR" noProof="0" smtClean="0"/>
              <a:t>Fourth level</a:t>
            </a:r>
          </a:p>
          <a:p>
            <a:pPr lvl="4"/>
            <a:r>
              <a:rPr lang="fr-FR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3F2963B-9E98-4266-BFED-662C31E2A3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ectangle à coins arrondis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20" name="Sous-titr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7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81EA25-8D36-4853-9007-A16F2E1162B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D3134-85D6-4042-9398-379D02404AB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99227-EB9D-4CA8-9A86-F0516DAB785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D2EDA-9233-45A0-BE5B-ECE93C216B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ctangle à coins arrondis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C9C217-5684-4C94-A558-40AD0D4225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1FCCC-9F08-4DC5-B11C-0A3B1A8686F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7E739-1EE0-44AB-A4E2-BF3958311CD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AEDDB-558C-41D4-B4E4-00E195C95C7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2DA3212-2169-4680-B848-C34A29D4066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41377-B194-435B-B0AA-26E23407557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Arrondir un rectangle à un seul coin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B874E7-22F3-4AB7-9E4D-A82CC91A2A7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9" name="Rectangle à coins arrondi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3" name="Espace réservé du titre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031" name="Espace réservé du texte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D7C41A20-8D67-4F24-8BA2-F5796DE502A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6" r:id="rId2"/>
    <p:sldLayoutId id="2147483744" r:id="rId3"/>
    <p:sldLayoutId id="2147483737" r:id="rId4"/>
    <p:sldLayoutId id="2147483738" r:id="rId5"/>
    <p:sldLayoutId id="2147483739" r:id="rId6"/>
    <p:sldLayoutId id="2147483745" r:id="rId7"/>
    <p:sldLayoutId id="2147483740" r:id="rId8"/>
    <p:sldLayoutId id="2147483746" r:id="rId9"/>
    <p:sldLayoutId id="2147483741" r:id="rId10"/>
    <p:sldLayoutId id="214748374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 1" descr="FSP_Seminaire_Saint-louis.jpg"/>
          <p:cNvPicPr>
            <a:picLocks noGrp="1" noChangeAspect="1"/>
          </p:cNvPicPr>
          <p:nvPr isPhoto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850"/>
            <a:ext cx="9144000" cy="646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183562" cy="398864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Les logiques de la nomination ou comment « dire la maladie » en Afrique de l’Ouest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3C31C7-2300-4721-84A6-2D1CBFBD28B5}" type="slidenum">
              <a:rPr lang="fr-FR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72072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Selon la symptomatologie </a:t>
            </a:r>
            <a:br>
              <a:rPr lang="fr-F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</a:br>
            <a:r>
              <a:rPr lang="fr-F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et /ou la localisation du mal</a:t>
            </a:r>
            <a:endParaRPr lang="fr-FR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229600" cy="4824412"/>
          </a:xfrm>
        </p:spPr>
        <p:txBody>
          <a:bodyPr>
            <a:normAutofit lnSpcReduction="10000"/>
          </a:bodyPr>
          <a:lstStyle/>
          <a:p>
            <a:pPr marL="265176" indent="-265176" eaLnBrk="1" fontAlgn="auto" hangingPunct="1">
              <a:spcAft>
                <a:spcPts val="1200"/>
              </a:spcAft>
              <a:buFontTx/>
              <a:buNone/>
              <a:defRPr/>
            </a:pPr>
            <a:r>
              <a:rPr lang="fr-FR" sz="2400" b="1" i="1" dirty="0" err="1" smtClean="0">
                <a:cs typeface="Arial" charset="0"/>
              </a:rPr>
              <a:t>kotto</a:t>
            </a:r>
            <a:r>
              <a:rPr lang="fr-FR" sz="2400" b="1" i="1" dirty="0" smtClean="0">
                <a:cs typeface="Arial" charset="0"/>
              </a:rPr>
              <a:t> </a:t>
            </a:r>
            <a:r>
              <a:rPr lang="fr-FR" sz="2400" b="1" i="1" dirty="0" err="1" smtClean="0">
                <a:cs typeface="Arial" charset="0"/>
              </a:rPr>
              <a:t>beeri</a:t>
            </a:r>
            <a:r>
              <a:rPr lang="fr-FR" sz="2400" b="1" i="1" dirty="0" smtClean="0">
                <a:cs typeface="Arial" charset="0"/>
              </a:rPr>
              <a:t>  </a:t>
            </a:r>
            <a:r>
              <a:rPr lang="fr-FR" sz="2400" dirty="0" smtClean="0">
                <a:cs typeface="Arial" charset="0"/>
              </a:rPr>
              <a:t>(</a:t>
            </a:r>
            <a:r>
              <a:rPr lang="fr-FR" sz="2400" dirty="0" err="1" smtClean="0">
                <a:cs typeface="Arial" charset="0"/>
              </a:rPr>
              <a:t>Zarma</a:t>
            </a:r>
            <a:r>
              <a:rPr lang="fr-FR" sz="2400" dirty="0" smtClean="0">
                <a:cs typeface="Arial" charset="0"/>
              </a:rPr>
              <a:t>) = la « grande toux » (tuberculose)</a:t>
            </a:r>
          </a:p>
          <a:p>
            <a:pPr marL="265176" indent="-265176" eaLnBrk="1" fontAlgn="auto" hangingPunct="1">
              <a:spcAft>
                <a:spcPts val="1200"/>
              </a:spcAft>
              <a:buFontTx/>
              <a:buNone/>
              <a:defRPr/>
            </a:pPr>
            <a:r>
              <a:rPr lang="fr-FR" sz="2400" b="1" i="1" dirty="0" err="1" smtClean="0">
                <a:cs typeface="Arial" charset="0"/>
              </a:rPr>
              <a:t>fari</a:t>
            </a:r>
            <a:r>
              <a:rPr lang="fr-FR" sz="2400" b="1" i="1" dirty="0" smtClean="0">
                <a:cs typeface="Arial" charset="0"/>
              </a:rPr>
              <a:t> gan </a:t>
            </a:r>
            <a:r>
              <a:rPr lang="fr-FR" sz="2400" dirty="0" smtClean="0">
                <a:cs typeface="Arial" charset="0"/>
              </a:rPr>
              <a:t>(bambara) = « corps chaud » (fièvre)</a:t>
            </a:r>
          </a:p>
          <a:p>
            <a:pPr marL="265176" indent="-265176" eaLnBrk="1" fontAlgn="auto" hangingPunct="1">
              <a:spcAft>
                <a:spcPts val="1200"/>
              </a:spcAft>
              <a:buFontTx/>
              <a:buNone/>
              <a:defRPr/>
            </a:pPr>
            <a:r>
              <a:rPr lang="fr-FR" sz="2400" b="1" i="1" dirty="0" err="1" smtClean="0">
                <a:cs typeface="Arial" charset="0"/>
              </a:rPr>
              <a:t>Konodimi</a:t>
            </a:r>
            <a:r>
              <a:rPr lang="fr-FR" sz="2400" b="1" i="1" dirty="0" smtClean="0">
                <a:cs typeface="Arial" charset="0"/>
              </a:rPr>
              <a:t> </a:t>
            </a:r>
            <a:r>
              <a:rPr lang="fr-FR" sz="2400" dirty="0" smtClean="0">
                <a:cs typeface="Arial" charset="0"/>
              </a:rPr>
              <a:t>(Bambara) = « douleur du ventre »</a:t>
            </a:r>
          </a:p>
          <a:p>
            <a:pPr marL="265176" indent="-265176" eaLnBrk="1" fontAlgn="auto" hangingPunct="1">
              <a:spcAft>
                <a:spcPts val="1200"/>
              </a:spcAft>
              <a:buFontTx/>
              <a:buNone/>
              <a:defRPr/>
            </a:pPr>
            <a:r>
              <a:rPr lang="fr-FR" sz="2400" b="1" i="1" dirty="0" err="1" smtClean="0">
                <a:cs typeface="Arial" charset="0"/>
              </a:rPr>
              <a:t>Bir</a:t>
            </a:r>
            <a:r>
              <a:rPr lang="fr-FR" sz="2400" b="1" i="1" dirty="0" smtClean="0">
                <a:cs typeface="Arial" charset="0"/>
              </a:rPr>
              <a:t> bu </a:t>
            </a:r>
            <a:r>
              <a:rPr lang="fr-FR" sz="2400" b="1" i="1" dirty="0" err="1" smtClean="0">
                <a:cs typeface="Arial" charset="0"/>
              </a:rPr>
              <a:t>daw</a:t>
            </a:r>
            <a:r>
              <a:rPr lang="fr-FR" sz="2400" b="1" i="1" dirty="0" smtClean="0">
                <a:cs typeface="Arial" charset="0"/>
              </a:rPr>
              <a:t> </a:t>
            </a:r>
            <a:r>
              <a:rPr lang="fr-FR" sz="2400" dirty="0" smtClean="0">
                <a:cs typeface="Arial" charset="0"/>
              </a:rPr>
              <a:t>(Wolof) =  « ventre qui court » (diarrhée)</a:t>
            </a:r>
          </a:p>
          <a:p>
            <a:pPr marL="265176" indent="-265176" eaLnBrk="1" fontAlgn="auto" hangingPunct="1">
              <a:spcAft>
                <a:spcPts val="1200"/>
              </a:spcAft>
              <a:buFontTx/>
              <a:buNone/>
              <a:defRPr/>
            </a:pPr>
            <a:r>
              <a:rPr lang="fr-FR" sz="2400" b="1" i="1" dirty="0" err="1" smtClean="0">
                <a:cs typeface="Arial" charset="0"/>
              </a:rPr>
              <a:t>gunde</a:t>
            </a:r>
            <a:r>
              <a:rPr lang="fr-FR" sz="2400" b="1" i="1" dirty="0" smtClean="0">
                <a:cs typeface="Arial" charset="0"/>
              </a:rPr>
              <a:t> </a:t>
            </a:r>
            <a:r>
              <a:rPr lang="fr-FR" sz="2400" b="1" i="1" dirty="0" err="1" smtClean="0">
                <a:cs typeface="Arial" charset="0"/>
              </a:rPr>
              <a:t>kari</a:t>
            </a:r>
            <a:r>
              <a:rPr lang="fr-FR" sz="2400" b="1" i="1" dirty="0" smtClean="0">
                <a:cs typeface="Arial" charset="0"/>
              </a:rPr>
              <a:t> </a:t>
            </a:r>
            <a:r>
              <a:rPr lang="fr-FR" sz="2400" dirty="0" smtClean="0">
                <a:cs typeface="Arial" charset="0"/>
              </a:rPr>
              <a:t>(</a:t>
            </a:r>
            <a:r>
              <a:rPr lang="fr-FR" sz="2400" dirty="0" err="1" smtClean="0">
                <a:cs typeface="Arial" charset="0"/>
              </a:rPr>
              <a:t>Zarma</a:t>
            </a:r>
            <a:r>
              <a:rPr lang="fr-FR" sz="2400" dirty="0" smtClean="0">
                <a:cs typeface="Arial" charset="0"/>
              </a:rPr>
              <a:t>)</a:t>
            </a:r>
            <a:r>
              <a:rPr lang="fr-FR" sz="2400" i="1" dirty="0" smtClean="0">
                <a:cs typeface="Arial" charset="0"/>
              </a:rPr>
              <a:t> </a:t>
            </a:r>
            <a:r>
              <a:rPr lang="fr-FR" sz="2400" dirty="0" smtClean="0">
                <a:cs typeface="Arial" charset="0"/>
              </a:rPr>
              <a:t>= « ventre qui cogne » (diarrhée)</a:t>
            </a:r>
          </a:p>
          <a:p>
            <a:pPr marL="265176" indent="-265176" eaLnBrk="1" fontAlgn="auto" hangingPunct="1">
              <a:spcAft>
                <a:spcPts val="1200"/>
              </a:spcAft>
              <a:buFontTx/>
              <a:buNone/>
              <a:defRPr/>
            </a:pPr>
            <a:r>
              <a:rPr lang="fr-FR" sz="2400" b="1" i="1" dirty="0" smtClean="0">
                <a:cs typeface="Arial" charset="0"/>
              </a:rPr>
              <a:t>mo </a:t>
            </a:r>
            <a:r>
              <a:rPr lang="fr-FR" sz="2400" b="1" i="1" dirty="0" err="1" smtClean="0">
                <a:cs typeface="Arial" charset="0"/>
              </a:rPr>
              <a:t>sey</a:t>
            </a:r>
            <a:r>
              <a:rPr lang="fr-FR" sz="2400" b="1" i="1" dirty="0" smtClean="0">
                <a:cs typeface="Arial" charset="0"/>
              </a:rPr>
              <a:t> </a:t>
            </a:r>
            <a:r>
              <a:rPr lang="fr-FR" sz="2400" dirty="0" smtClean="0">
                <a:cs typeface="Arial" charset="0"/>
              </a:rPr>
              <a:t>(</a:t>
            </a:r>
            <a:r>
              <a:rPr lang="fr-FR" sz="2400" dirty="0" err="1" smtClean="0">
                <a:cs typeface="Arial" charset="0"/>
              </a:rPr>
              <a:t>Zarma</a:t>
            </a:r>
            <a:r>
              <a:rPr lang="fr-FR" sz="2400" dirty="0" smtClean="0">
                <a:cs typeface="Arial" charset="0"/>
              </a:rPr>
              <a:t>)</a:t>
            </a:r>
            <a:r>
              <a:rPr lang="fr-FR" sz="2400" i="1" dirty="0" smtClean="0">
                <a:cs typeface="Arial" charset="0"/>
              </a:rPr>
              <a:t> = </a:t>
            </a:r>
            <a:r>
              <a:rPr lang="fr-FR" sz="2400" dirty="0" smtClean="0">
                <a:cs typeface="Arial" charset="0"/>
              </a:rPr>
              <a:t>« yeux jaunes » (hépatite)</a:t>
            </a:r>
          </a:p>
          <a:p>
            <a:pPr marL="265176" indent="-265176" eaLnBrk="1" fontAlgn="auto" hangingPunct="1">
              <a:spcAft>
                <a:spcPts val="1200"/>
              </a:spcAft>
              <a:buFontTx/>
              <a:buNone/>
              <a:defRPr/>
            </a:pPr>
            <a:r>
              <a:rPr lang="fr-FR" sz="2400" b="1" i="1" dirty="0" err="1" smtClean="0">
                <a:cs typeface="Arial" charset="0"/>
              </a:rPr>
              <a:t>ciwo’n</a:t>
            </a:r>
            <a:r>
              <a:rPr lang="fr-FR" sz="2400" b="1" i="1" dirty="0" smtClean="0">
                <a:cs typeface="Arial" charset="0"/>
              </a:rPr>
              <a:t> </a:t>
            </a:r>
            <a:r>
              <a:rPr lang="fr-FR" sz="2400" b="1" i="1" dirty="0" err="1" smtClean="0">
                <a:cs typeface="Arial" charset="0"/>
              </a:rPr>
              <a:t>ido</a:t>
            </a:r>
            <a:r>
              <a:rPr lang="fr-FR" sz="2400" b="1" i="1" dirty="0" smtClean="0">
                <a:cs typeface="Arial" charset="0"/>
              </a:rPr>
              <a:t> </a:t>
            </a:r>
            <a:r>
              <a:rPr lang="fr-FR" sz="2400" dirty="0" smtClean="0">
                <a:cs typeface="Arial" charset="0"/>
              </a:rPr>
              <a:t>(Hausa) = (douleur aux yeux)</a:t>
            </a:r>
          </a:p>
          <a:p>
            <a:pPr marL="265176" indent="-265176" eaLnBrk="1" fontAlgn="auto" hangingPunct="1">
              <a:spcAft>
                <a:spcPts val="0"/>
              </a:spcAft>
              <a:buFontTx/>
              <a:buNone/>
              <a:defRPr/>
            </a:pPr>
            <a:endParaRPr lang="fr-FR" dirty="0" smtClean="0">
              <a:cs typeface="Arial" charset="0"/>
            </a:endParaRPr>
          </a:p>
          <a:p>
            <a:pPr marL="265176" indent="-265176" eaLnBrk="1" fontAlgn="auto" hangingPunct="1">
              <a:spcAft>
                <a:spcPts val="0"/>
              </a:spcAft>
              <a:buFontTx/>
              <a:buNone/>
              <a:defRPr/>
            </a:pPr>
            <a:endParaRPr lang="fr-FR" dirty="0" smtClean="0">
              <a:cs typeface="Arial" charset="0"/>
            </a:endParaRPr>
          </a:p>
        </p:txBody>
      </p:sp>
      <p:sp>
        <p:nvSpPr>
          <p:cNvPr id="15362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56D320-2888-4D2C-8932-869731B96FCB}" type="slidenum">
              <a:rPr lang="fr-FR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7207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Le nom d’un élément naturel peut être évocateur de la maladie</a:t>
            </a:r>
            <a:endParaRPr lang="fr-FR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196975"/>
            <a:ext cx="8229600" cy="46704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fr-FR" sz="2400" dirty="0" smtClean="0">
                <a:cs typeface="Arial" pitchFamily="34" charset="0"/>
              </a:rPr>
              <a:t>Tamashek: </a:t>
            </a:r>
            <a:r>
              <a:rPr lang="fr-FR" sz="2400" i="1" dirty="0" err="1" smtClean="0">
                <a:cs typeface="Arial" pitchFamily="34" charset="0"/>
              </a:rPr>
              <a:t>adu</a:t>
            </a:r>
            <a:r>
              <a:rPr lang="fr-FR" sz="2400" dirty="0" smtClean="0">
                <a:cs typeface="Arial" pitchFamily="34" charset="0"/>
              </a:rPr>
              <a:t> (vent) = ballonnement abdominal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fr-F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La maladie tire son nom d’une ressemblance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fr-FR" sz="2400" dirty="0" smtClean="0">
                <a:cs typeface="Arial" pitchFamily="34" charset="0"/>
              </a:rPr>
              <a:t>Bambara: </a:t>
            </a:r>
            <a:r>
              <a:rPr lang="fr-FR" sz="2400" i="1" dirty="0" err="1" smtClean="0">
                <a:cs typeface="Arial" pitchFamily="34" charset="0"/>
              </a:rPr>
              <a:t>nyonin</a:t>
            </a:r>
            <a:r>
              <a:rPr lang="fr-FR" sz="2400" dirty="0" smtClean="0">
                <a:cs typeface="Arial" pitchFamily="34" charset="0"/>
              </a:rPr>
              <a:t> (</a:t>
            </a:r>
            <a:r>
              <a:rPr lang="fr-FR" sz="2400" i="1" dirty="0" err="1" smtClean="0">
                <a:cs typeface="Arial" pitchFamily="34" charset="0"/>
              </a:rPr>
              <a:t>nyo</a:t>
            </a:r>
            <a:r>
              <a:rPr lang="fr-FR" sz="2400" dirty="0" smtClean="0">
                <a:cs typeface="Arial" pitchFamily="34" charset="0"/>
              </a:rPr>
              <a:t> = mil / </a:t>
            </a:r>
            <a:r>
              <a:rPr lang="fr-FR" sz="2400" i="1" dirty="0" err="1" smtClean="0">
                <a:cs typeface="Arial" pitchFamily="34" charset="0"/>
              </a:rPr>
              <a:t>nin</a:t>
            </a:r>
            <a:r>
              <a:rPr lang="fr-FR" sz="2400" dirty="0" smtClean="0">
                <a:cs typeface="Arial" pitchFamily="34" charset="0"/>
              </a:rPr>
              <a:t> = diminutif)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fr-F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Lien entre les représentations de deux maladies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fr-FR" sz="2400" dirty="0" smtClean="0">
                <a:cs typeface="Arial" pitchFamily="34" charset="0"/>
              </a:rPr>
              <a:t>Bambara: </a:t>
            </a:r>
            <a:r>
              <a:rPr lang="fr-FR" sz="2400" i="1" dirty="0" err="1" smtClean="0">
                <a:cs typeface="Arial" pitchFamily="34" charset="0"/>
              </a:rPr>
              <a:t>banabanyèdimi</a:t>
            </a:r>
            <a:r>
              <a:rPr lang="fr-FR" sz="2400" i="1" dirty="0" smtClean="0">
                <a:cs typeface="Arial" pitchFamily="34" charset="0"/>
              </a:rPr>
              <a:t> : 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fr-FR" sz="2400" i="1" dirty="0" err="1" smtClean="0">
                <a:cs typeface="Arial" pitchFamily="34" charset="0"/>
              </a:rPr>
              <a:t>banaba</a:t>
            </a:r>
            <a:r>
              <a:rPr lang="fr-FR" sz="2400" dirty="0" smtClean="0">
                <a:cs typeface="Arial" pitchFamily="34" charset="0"/>
              </a:rPr>
              <a:t> (lèpre)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fr-FR" sz="2400" i="1" dirty="0" err="1" smtClean="0">
                <a:cs typeface="Arial" pitchFamily="34" charset="0"/>
              </a:rPr>
              <a:t>Nyèdimi</a:t>
            </a:r>
            <a:r>
              <a:rPr lang="fr-FR" sz="2400" i="1" dirty="0" smtClean="0">
                <a:cs typeface="Arial" pitchFamily="34" charset="0"/>
              </a:rPr>
              <a:t> </a:t>
            </a:r>
            <a:r>
              <a:rPr lang="fr-FR" sz="2400" dirty="0" smtClean="0">
                <a:cs typeface="Arial" pitchFamily="34" charset="0"/>
              </a:rPr>
              <a:t>(maladie des yeux) 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fr-FR" sz="2400" dirty="0" smtClean="0">
                <a:cs typeface="Arial" pitchFamily="34" charset="0"/>
              </a:rPr>
              <a:t>= complications oculaires de la lèpre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fr-FR" sz="2400" dirty="0" smtClean="0">
              <a:cs typeface="Arial" pitchFamily="34" charset="0"/>
            </a:endParaRPr>
          </a:p>
          <a:p>
            <a:pPr eaLnBrk="1" hangingPunct="1">
              <a:buFontTx/>
              <a:buNone/>
              <a:defRPr/>
            </a:pPr>
            <a:endParaRPr lang="fr-FR" dirty="0" smtClean="0">
              <a:cs typeface="Arial" pitchFamily="34" charset="0"/>
            </a:endParaRPr>
          </a:p>
          <a:p>
            <a:pPr eaLnBrk="1" hangingPunct="1">
              <a:buFontTx/>
              <a:buNone/>
              <a:defRPr/>
            </a:pPr>
            <a:endParaRPr lang="fr-FR" dirty="0" smtClean="0">
              <a:cs typeface="Arial" pitchFamily="34" charset="0"/>
            </a:endParaRPr>
          </a:p>
          <a:p>
            <a:pPr eaLnBrk="1" hangingPunct="1">
              <a:buFontTx/>
              <a:buNone/>
              <a:defRPr/>
            </a:pPr>
            <a:endParaRPr lang="fr-FR" dirty="0" smtClean="0">
              <a:cs typeface="Arial" pitchFamily="34" charset="0"/>
            </a:endParaRPr>
          </a:p>
        </p:txBody>
      </p:sp>
      <p:sp>
        <p:nvSpPr>
          <p:cNvPr id="1741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DD9D2A-020B-4E8E-B06F-E41044663B09}" type="slidenum">
              <a:rPr lang="fr-FR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Le nom de la maladie désigne son pronostic</a:t>
            </a:r>
            <a:endParaRPr lang="fr-FR" dirty="0" smtClean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fr-FR" sz="2400" dirty="0" smtClean="0">
                <a:cs typeface="Arial" pitchFamily="34" charset="0"/>
              </a:rPr>
              <a:t>Exemple: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fr-FR" sz="2400" dirty="0" err="1" smtClean="0">
                <a:cs typeface="Arial" pitchFamily="34" charset="0"/>
              </a:rPr>
              <a:t>Kel</a:t>
            </a:r>
            <a:r>
              <a:rPr lang="fr-FR" sz="2400" dirty="0" smtClean="0">
                <a:cs typeface="Arial" pitchFamily="34" charset="0"/>
              </a:rPr>
              <a:t> Tamashek: </a:t>
            </a:r>
            <a:r>
              <a:rPr lang="fr-FR" sz="2400" i="1" dirty="0" err="1" smtClean="0">
                <a:cs typeface="Arial" pitchFamily="34" charset="0"/>
              </a:rPr>
              <a:t>amahar</a:t>
            </a:r>
            <a:r>
              <a:rPr lang="fr-FR" sz="2400" i="1" dirty="0" smtClean="0">
                <a:cs typeface="Arial" pitchFamily="34" charset="0"/>
              </a:rPr>
              <a:t> </a:t>
            </a:r>
            <a:r>
              <a:rPr lang="fr-FR" sz="2400" dirty="0" smtClean="0">
                <a:cs typeface="Arial" pitchFamily="34" charset="0"/>
              </a:rPr>
              <a:t>(affection cutanées et osseuses de la syphilis → phase finale = </a:t>
            </a:r>
            <a:r>
              <a:rPr lang="fr-FR" sz="2400" i="1" dirty="0" err="1" smtClean="0">
                <a:cs typeface="Arial" pitchFamily="34" charset="0"/>
              </a:rPr>
              <a:t>taharit</a:t>
            </a:r>
            <a:r>
              <a:rPr lang="fr-FR" sz="2400" dirty="0" smtClean="0">
                <a:cs typeface="Arial" pitchFamily="34" charset="0"/>
              </a:rPr>
              <a:t> (fini)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fr-F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Termes empruntés aux langues européennes ou arabes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fr-FR" sz="2400" dirty="0" smtClean="0">
                <a:cs typeface="Arial" pitchFamily="34" charset="0"/>
              </a:rPr>
              <a:t>migration, formations sanitaires, commerce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fr-FR" sz="2400" dirty="0" smtClean="0">
                <a:cs typeface="Arial" pitchFamily="34" charset="0"/>
              </a:rPr>
              <a:t>Exemples: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fr-FR" sz="2400" i="1" dirty="0" smtClean="0">
                <a:cs typeface="Arial" pitchFamily="34" charset="0"/>
              </a:rPr>
              <a:t>	</a:t>
            </a:r>
            <a:r>
              <a:rPr lang="fr-FR" sz="2400" i="1" dirty="0" err="1" smtClean="0">
                <a:cs typeface="Arial" pitchFamily="34" charset="0"/>
              </a:rPr>
              <a:t>Éréni</a:t>
            </a:r>
            <a:r>
              <a:rPr lang="fr-FR" sz="2400" dirty="0" smtClean="0">
                <a:cs typeface="Arial" pitchFamily="34" charset="0"/>
              </a:rPr>
              <a:t> = hernie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fr-FR" sz="2400" i="1" dirty="0" smtClean="0">
                <a:cs typeface="Arial" pitchFamily="34" charset="0"/>
              </a:rPr>
              <a:t>	Palu</a:t>
            </a:r>
            <a:r>
              <a:rPr lang="fr-FR" sz="2400" dirty="0" smtClean="0">
                <a:cs typeface="Arial" pitchFamily="34" charset="0"/>
              </a:rPr>
              <a:t> = paludisme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fr-FR" sz="2400" i="1" dirty="0" smtClean="0">
                <a:cs typeface="Arial" pitchFamily="34" charset="0"/>
              </a:rPr>
              <a:t>	</a:t>
            </a:r>
            <a:r>
              <a:rPr lang="fr-FR" sz="2400" i="1" dirty="0" err="1" smtClean="0">
                <a:cs typeface="Arial" pitchFamily="34" charset="0"/>
              </a:rPr>
              <a:t>Sopisi</a:t>
            </a:r>
            <a:r>
              <a:rPr lang="fr-FR" sz="2400" i="1" dirty="0" smtClean="0">
                <a:cs typeface="Arial" pitchFamily="34" charset="0"/>
              </a:rPr>
              <a:t> = « chaude pisse » = urétrite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fr-FR" sz="2400" i="1" dirty="0" smtClean="0">
                <a:cs typeface="Arial" pitchFamily="34" charset="0"/>
              </a:rPr>
              <a:t>	</a:t>
            </a:r>
            <a:r>
              <a:rPr lang="fr-FR" sz="2400" i="1" dirty="0" err="1" smtClean="0">
                <a:cs typeface="Arial" pitchFamily="34" charset="0"/>
              </a:rPr>
              <a:t>Emassi</a:t>
            </a:r>
            <a:r>
              <a:rPr lang="fr-FR" sz="2400" i="1" dirty="0" smtClean="0">
                <a:cs typeface="Arial" pitchFamily="34" charset="0"/>
              </a:rPr>
              <a:t> </a:t>
            </a:r>
            <a:r>
              <a:rPr lang="fr-FR" sz="2400" dirty="0" smtClean="0">
                <a:cs typeface="Arial" pitchFamily="34" charset="0"/>
              </a:rPr>
              <a:t>= drépanocytose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fr-FR" sz="2400" dirty="0" smtClean="0">
                <a:cs typeface="Arial" pitchFamily="34" charset="0"/>
              </a:rPr>
              <a:t>   </a:t>
            </a:r>
            <a:r>
              <a:rPr lang="fr-FR" sz="2400" i="1" dirty="0" err="1" smtClean="0">
                <a:cs typeface="Arial" pitchFamily="34" charset="0"/>
              </a:rPr>
              <a:t>Tanssion</a:t>
            </a:r>
            <a:r>
              <a:rPr lang="fr-FR" sz="2400" dirty="0" smtClean="0">
                <a:cs typeface="Arial" pitchFamily="34" charset="0"/>
              </a:rPr>
              <a:t> = HTA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fr-FR" i="1" dirty="0" smtClean="0">
              <a:cs typeface="Arial" pitchFamily="34" charset="0"/>
            </a:endParaRPr>
          </a:p>
        </p:txBody>
      </p:sp>
      <p:sp>
        <p:nvSpPr>
          <p:cNvPr id="1945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F22E7F-2B09-45F1-BBAC-754820F972E5}" type="slidenum">
              <a:rPr lang="fr-FR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La logique de la causalité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mtClean="0">
                <a:cs typeface="Arial" charset="0"/>
              </a:rPr>
              <a:t>● Le malade est persécuté : il est la victime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mtClean="0">
                <a:cs typeface="Arial" charset="0"/>
              </a:rPr>
              <a:t>● Le malade et son entourage s’interrogent: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mtClean="0">
                <a:cs typeface="Arial" charset="0"/>
              </a:rPr>
              <a:t>		- De quoi s’agit-il ?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mtClean="0">
                <a:cs typeface="Arial" charset="0"/>
              </a:rPr>
              <a:t>		- Comment par quel moyen la maladie est apparue?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mtClean="0">
                <a:cs typeface="Arial" charset="0"/>
              </a:rPr>
              <a:t>		- Qui, quoi est responsable?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mtClean="0">
                <a:cs typeface="Arial" charset="0"/>
              </a:rPr>
              <a:t>		- Pourquoi s’est-elle manifestée?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mtClean="0">
                <a:cs typeface="Arial" charset="0"/>
              </a:rPr>
              <a:t>		- Pourquoi moi (lui) et pas un autre?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b="1" smtClean="0">
                <a:cs typeface="Arial" charset="0"/>
              </a:rPr>
              <a:t>Il faut une explication              quête de sens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FR" smtClean="0">
              <a:cs typeface="Arial" charset="0"/>
            </a:endParaRPr>
          </a:p>
        </p:txBody>
      </p:sp>
      <p:sp>
        <p:nvSpPr>
          <p:cNvPr id="2150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DF149F-E3D6-4F0B-A767-9A5EED0A3611}" type="slidenum">
              <a:rPr lang="fr-FR"/>
              <a:pPr>
                <a:defRPr/>
              </a:pPr>
              <a:t>6</a:t>
            </a:fld>
            <a:endParaRPr lang="fr-FR"/>
          </a:p>
        </p:txBody>
      </p:sp>
      <p:sp>
        <p:nvSpPr>
          <p:cNvPr id="5" name="Flèche droite 4"/>
          <p:cNvSpPr/>
          <p:nvPr/>
        </p:nvSpPr>
        <p:spPr>
          <a:xfrm>
            <a:off x="5292725" y="4508500"/>
            <a:ext cx="977900" cy="21590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341438"/>
            <a:ext cx="8291512" cy="2746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2400" dirty="0" smtClean="0">
                <a:cs typeface="Arial" pitchFamily="34" charset="0"/>
              </a:rPr>
              <a:t>Les agents persécuteurs sont: ancêtres, sorciers, djinns, les utilisateurs de magie</a:t>
            </a:r>
            <a:endParaRPr lang="fr-FR" sz="3200" dirty="0" smtClean="0">
              <a:solidFill>
                <a:schemeClr val="accent1">
                  <a:tint val="88000"/>
                  <a:satMod val="150000"/>
                </a:schemeClr>
              </a:solidFill>
              <a:cs typeface="Arial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89138"/>
            <a:ext cx="8229600" cy="55054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r-FR" sz="2400" smtClean="0">
                <a:cs typeface="Arial" charset="0"/>
              </a:rPr>
              <a:t>Exemple: </a:t>
            </a:r>
          </a:p>
          <a:p>
            <a:pPr eaLnBrk="1" hangingPunct="1">
              <a:buFontTx/>
              <a:buNone/>
            </a:pPr>
            <a:r>
              <a:rPr lang="fr-FR" sz="2400" smtClean="0">
                <a:cs typeface="Arial" charset="0"/>
              </a:rPr>
              <a:t>Maladies dues à des conflits sociaux ou à la transgression d’un tabou (règle)</a:t>
            </a:r>
          </a:p>
          <a:p>
            <a:pPr eaLnBrk="1" hangingPunct="1">
              <a:buFontTx/>
              <a:buNone/>
            </a:pPr>
            <a:r>
              <a:rPr lang="fr-FR" sz="2400" smtClean="0">
                <a:cs typeface="Arial" charset="0"/>
              </a:rPr>
              <a:t>	- Equilibre entre les hommes et l’environnement</a:t>
            </a:r>
          </a:p>
          <a:p>
            <a:pPr eaLnBrk="1" hangingPunct="1">
              <a:buFontTx/>
              <a:buNone/>
            </a:pPr>
            <a:r>
              <a:rPr lang="fr-FR" sz="2400" smtClean="0">
                <a:cs typeface="Arial" charset="0"/>
              </a:rPr>
              <a:t>	- Relations entre les hommes et les animaux</a:t>
            </a:r>
          </a:p>
          <a:p>
            <a:pPr eaLnBrk="1" hangingPunct="1">
              <a:buFontTx/>
              <a:buNone/>
            </a:pPr>
            <a:r>
              <a:rPr lang="fr-FR" sz="2400" smtClean="0">
                <a:cs typeface="Arial" charset="0"/>
              </a:rPr>
              <a:t>	- Relation entre les vivants et les ancêtres</a:t>
            </a:r>
          </a:p>
          <a:p>
            <a:pPr eaLnBrk="1" hangingPunct="1">
              <a:buFontTx/>
              <a:buNone/>
            </a:pPr>
            <a:r>
              <a:rPr lang="fr-FR" sz="2400" smtClean="0">
                <a:cs typeface="Arial" charset="0"/>
              </a:rPr>
              <a:t>	- Relation entre les hommes et les esprits surnaturels</a:t>
            </a:r>
          </a:p>
          <a:p>
            <a:pPr eaLnBrk="1" hangingPunct="1"/>
            <a:endParaRPr lang="fr-FR" smtClean="0"/>
          </a:p>
        </p:txBody>
      </p:sp>
      <p:sp>
        <p:nvSpPr>
          <p:cNvPr id="2253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81EE9-1CFC-4A32-9974-2EC50D605E04}" type="slidenum">
              <a:rPr lang="fr-FR"/>
              <a:pPr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Le nom de la maladie évoque l’agent causal</a:t>
            </a:r>
            <a:endParaRPr lang="fr-FR" sz="2400" dirty="0" smtClean="0">
              <a:solidFill>
                <a:schemeClr val="accent1">
                  <a:tint val="88000"/>
                  <a:satMod val="150000"/>
                </a:schemeClr>
              </a:solidFill>
              <a:cs typeface="Arial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fr-FR" sz="2400" dirty="0" smtClean="0">
                <a:cs typeface="Arial" pitchFamily="34" charset="0"/>
              </a:rPr>
              <a:t>Exemple: La « maladie de l’oiseau »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fr-F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Parfois, maladie sans cause</a:t>
            </a:r>
            <a:endParaRPr lang="fr-FR" sz="2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fr-FR" sz="2400" dirty="0" smtClean="0"/>
              <a:t>  - Lorsque aucune cause ne peut être avancée: </a:t>
            </a:r>
            <a:r>
              <a:rPr lang="fr-FR" sz="2400" dirty="0" smtClean="0">
                <a:cs typeface="Arial" pitchFamily="34" charset="0"/>
              </a:rPr>
              <a:t>c’est le destin, la fatalité</a:t>
            </a:r>
          </a:p>
          <a:p>
            <a:pPr eaLnBrk="1" hangingPunct="1">
              <a:buFontTx/>
              <a:buNone/>
              <a:defRPr/>
            </a:pPr>
            <a:r>
              <a:rPr lang="fr-FR" sz="2400" dirty="0" smtClean="0">
                <a:cs typeface="Arial" pitchFamily="34" charset="0"/>
              </a:rPr>
              <a:t>	- Espérance de vie est « prédéterminée »</a:t>
            </a:r>
          </a:p>
          <a:p>
            <a:pPr eaLnBrk="1" hangingPunct="1">
              <a:buFontTx/>
              <a:buNone/>
              <a:defRPr/>
            </a:pPr>
            <a:r>
              <a:rPr lang="fr-F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Parfois, maladie « innée »</a:t>
            </a:r>
          </a:p>
          <a:p>
            <a:pPr eaLnBrk="1" hangingPunct="1">
              <a:buFontTx/>
              <a:buNone/>
              <a:defRPr/>
            </a:pPr>
            <a:r>
              <a:rPr lang="fr-FR" sz="2400" dirty="0" smtClean="0">
                <a:cs typeface="Arial" pitchFamily="34" charset="0"/>
              </a:rPr>
              <a:t>Susu (Guinée): </a:t>
            </a:r>
            <a:r>
              <a:rPr lang="fr-FR" sz="2400" i="1" dirty="0" err="1" smtClean="0">
                <a:cs typeface="Arial" pitchFamily="34" charset="0"/>
              </a:rPr>
              <a:t>suma</a:t>
            </a:r>
            <a:r>
              <a:rPr lang="fr-FR" sz="2400" dirty="0" smtClean="0">
                <a:cs typeface="Arial" pitchFamily="34" charset="0"/>
              </a:rPr>
              <a:t> est une maladie congénitale</a:t>
            </a:r>
          </a:p>
          <a:p>
            <a:pPr eaLnBrk="1" hangingPunct="1">
              <a:buFontTx/>
              <a:buNone/>
              <a:defRPr/>
            </a:pPr>
            <a:endParaRPr lang="fr-FR" dirty="0" smtClean="0">
              <a:cs typeface="Arial" pitchFamily="34" charset="0"/>
            </a:endParaRPr>
          </a:p>
        </p:txBody>
      </p:sp>
      <p:sp>
        <p:nvSpPr>
          <p:cNvPr id="2355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0D6538-C799-4FE5-B401-A1A2E27B005D}" type="slidenum">
              <a:rPr lang="fr-FR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750" y="476250"/>
            <a:ext cx="8183563" cy="7207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Références</a:t>
            </a:r>
            <a:endParaRPr lang="fr-F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7651" name="Espace réservé du contenu 2"/>
          <p:cNvSpPr>
            <a:spLocks noGrp="1"/>
          </p:cNvSpPr>
          <p:nvPr>
            <p:ph idx="1"/>
          </p:nvPr>
        </p:nvSpPr>
        <p:spPr>
          <a:xfrm>
            <a:off x="503238" y="1484313"/>
            <a:ext cx="8183562" cy="3529012"/>
          </a:xfrm>
        </p:spPr>
        <p:txBody>
          <a:bodyPr/>
          <a:lstStyle/>
          <a:p>
            <a:pPr eaLnBrk="1" hangingPunct="1"/>
            <a:r>
              <a:rPr lang="fr-FR" sz="2400" smtClean="0"/>
              <a:t>Brunet-Jailly, J., (dir), 1993,  </a:t>
            </a:r>
            <a:r>
              <a:rPr lang="fr-FR" sz="2400" i="1" smtClean="0"/>
              <a:t>Se soigner au Mali. Une contribution des sciences sociales</a:t>
            </a:r>
            <a:r>
              <a:rPr lang="fr-FR" sz="2400" smtClean="0"/>
              <a:t>, Paris, Karthala-ORSTOM</a:t>
            </a:r>
          </a:p>
          <a:p>
            <a:pPr eaLnBrk="1" hangingPunct="1"/>
            <a:endParaRPr lang="fr-FR" sz="2400" i="1" smtClean="0"/>
          </a:p>
          <a:p>
            <a:pPr eaLnBrk="1" hangingPunct="1"/>
            <a:r>
              <a:rPr lang="fr-FR" sz="2400" smtClean="0"/>
              <a:t>Jaffré, Y., Olivier de Sardan, J-P., (dir), 1999, </a:t>
            </a:r>
            <a:r>
              <a:rPr lang="fr-FR" sz="2400" i="1" smtClean="0"/>
              <a:t>La construction sociale des maladies, </a:t>
            </a:r>
            <a:r>
              <a:rPr lang="fr-FR" sz="2400" smtClean="0"/>
              <a:t>Paris, Presses Universitaires de France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A1D419-8D9D-4DD4-882D-9E99402D7D7E}" type="slidenum">
              <a:rPr lang="fr-FR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Diapositive 2 - &amp;quot;Les représentations populaires des maladies&amp;quot;&quot;/&gt;&lt;property id=&quot;20307&quot; value=&quot;256&quot;/&gt;&lt;/object&gt;&lt;object type=&quot;3&quot; unique_id=&quot;10006&quot;&gt;&lt;property id=&quot;20148&quot; value=&quot;5&quot;/&gt;&lt;property id=&quot;20300&quot; value=&quot;Diapositive 6 - &amp;quot;Représentations populaires &amp;#x0D;&amp;#x0A;de la maladie?&amp;quot;&quot;/&gt;&lt;property id=&quot;20307&quot; value=&quot;257&quot;/&gt;&lt;/object&gt;&lt;object type=&quot;3&quot; unique_id=&quot;10007&quot;&gt;&lt;property id=&quot;20148&quot; value=&quot;5&quot;/&gt;&lt;property id=&quot;20300&quot; value=&quot;Diapositive 5 - &amp;quot;Exemple 2 : La « maladie de l’oiseau »&amp;quot;&quot;/&gt;&lt;property id=&quot;20307&quot; value=&quot;258&quot;/&gt;&lt;/object&gt;&lt;object type=&quot;3&quot; unique_id=&quot;10008&quot;&gt;&lt;property id=&quot;20148&quot; value=&quot;5&quot;/&gt;&lt;property id=&quot;20300&quot; value=&quot;Diapositive 8 - &amp;quot;Deux pièges à éviter&amp;quot;&quot;/&gt;&lt;property id=&quot;20307&quot; value=&quot;259&quot;/&gt;&lt;/object&gt;&lt;object type=&quot;3&quot; unique_id=&quot;10009&quot;&gt;&lt;property id=&quot;20148&quot; value=&quot;5&quot;/&gt;&lt;property id=&quot;20300&quot; value=&quot;Diapositive 9 - &amp;quot;Le piège du sens symbolique&amp;quot;&quot;/&gt;&lt;property id=&quot;20307&quot; value=&quot;260&quot;/&gt;&lt;/object&gt;&lt;object type=&quot;3&quot; unique_id=&quot;10010&quot;&gt;&lt;property id=&quot;20148&quot; value=&quot;5&quot;/&gt;&lt;property id=&quot;20300&quot; value=&quot;Diapositive 10 - &amp;quot;On retient&amp;quot;&quot;/&gt;&lt;property id=&quot;20307&quot; value=&quot;261&quot;/&gt;&lt;/object&gt;&lt;object type=&quot;3&quot; unique_id=&quot;10011&quot;&gt;&lt;property id=&quot;20148&quot; value=&quot;5&quot;/&gt;&lt;property id=&quot;20300&quot; value=&quot;Diapositive 11 - &amp;quot;On distingue&amp;quot;&quot;/&gt;&lt;property id=&quot;20307&quot; value=&quot;262&quot;/&gt;&lt;/object&gt;&lt;object type=&quot;3&quot; unique_id=&quot;10012&quot;&gt;&lt;property id=&quot;20148&quot; value=&quot;5&quot;/&gt;&lt;property id=&quot;20300&quot; value=&quot;Diapositive 12 - &amp;quot;Les représentations populaires spécialisées&amp;quot;&quot;/&gt;&lt;property id=&quot;20307&quot; value=&quot;263&quot;/&gt;&lt;/object&gt;&lt;object type=&quot;3&quot; unique_id=&quot;10013&quot;&gt;&lt;property id=&quot;20148&quot; value=&quot;5&quot;/&gt;&lt;property id=&quot;20300&quot; value=&quot;Diapositive 13 - &amp;quot;Les représentations populaires communes&amp;quot;&quot;/&gt;&lt;property id=&quot;20307&quot; value=&quot;264&quot;/&gt;&lt;/object&gt;&lt;object type=&quot;3&quot; unique_id=&quot;10015&quot;&gt;&lt;property id=&quot;20148&quot; value=&quot;5&quot;/&gt;&lt;property id=&quot;20300&quot; value=&quot;Diapositive 7 - &amp;quot;Structure générale des représentations populaires des maladies&amp;quot;&quot;/&gt;&lt;property id=&quot;20307&quot; value=&quot;269&quot;/&gt;&lt;/object&gt;&lt;object type=&quot;3&quot; unique_id=&quot;10017&quot;&gt;&lt;property id=&quot;20148&quot; value=&quot;5&quot;/&gt;&lt;property id=&quot;20300&quot; value=&quot;Diapositive 16 - &amp;quot;Selon la symptomatologie &amp;#x0D;&amp;#x0A;et /ou la localisation du mal&amp;quot;&quot;/&gt;&lt;property id=&quot;20307&quot; value=&quot;267&quot;/&gt;&lt;/object&gt;&lt;object type=&quot;3&quot; unique_id=&quot;10019&quot;&gt;&lt;property id=&quot;20148&quot; value=&quot;5&quot;/&gt;&lt;property id=&quot;20300&quot; value=&quot;Diapositive 17 - &amp;quot;Le nom d’un élément naturel peut être évocateur de la maladie&amp;quot;&quot;/&gt;&lt;property id=&quot;20307&quot; value=&quot;271&quot;/&gt;&lt;/object&gt;&lt;object type=&quot;3&quot; unique_id=&quot;10021&quot;&gt;&lt;property id=&quot;20148&quot; value=&quot;5&quot;/&gt;&lt;property id=&quot;20300&quot; value=&quot;Diapositive 18 - &amp;quot;Le nom de la maladie désigne son pronostic&amp;quot;&quot;/&gt;&lt;property id=&quot;20307&quot; value=&quot;273&quot;/&gt;&lt;/object&gt;&lt;object type=&quot;3&quot; unique_id=&quot;10023&quot;&gt;&lt;property id=&quot;20148&quot; value=&quot;5&quot;/&gt;&lt;property id=&quot;20300&quot; value=&quot;Diapositive 19 - &amp;quot;La logique de la causalité&amp;quot;&quot;/&gt;&lt;property id=&quot;20307&quot; value=&quot;275&quot;/&gt;&lt;/object&gt;&lt;object type=&quot;3&quot; unique_id=&quot;10024&quot;&gt;&lt;property id=&quot;20148&quot; value=&quot;5&quot;/&gt;&lt;property id=&quot;20300&quot; value=&quot;Diapositive 20 - &amp;quot;Les agents persécuteurs sont: ancêtres, sorciers, djinns, les utilisateurs de magie&amp;quot;&quot;/&gt;&lt;property id=&quot;20307&quot; value=&quot;276&quot;/&gt;&lt;/object&gt;&lt;object type=&quot;3&quot; unique_id=&quot;10025&quot;&gt;&lt;property id=&quot;20148&quot; value=&quot;5&quot;/&gt;&lt;property id=&quot;20300&quot; value=&quot;Diapositive 21 - &amp;quot;Le nom de la maladie évoque l’agent causal&amp;quot;&quot;/&gt;&lt;property id=&quot;20307&quot; value=&quot;277&quot;/&gt;&lt;/object&gt;&lt;object type=&quot;3&quot; unique_id=&quot;11460&quot;&gt;&lt;property id=&quot;20148&quot; value=&quot;5&quot;/&gt;&lt;property id=&quot;20300&quot; value=&quot;Diapositive 1&quot;/&gt;&lt;property id=&quot;20307&quot; value=&quot;286&quot;/&gt;&lt;/object&gt;&lt;object type=&quot;3&quot; unique_id=&quot;11461&quot;&gt;&lt;property id=&quot;20148&quot; value=&quot;5&quot;/&gt;&lt;property id=&quot;20300&quot; value=&quot;Diapositive 3 - &amp;quot;La notion de représentations&amp;quot;&quot;/&gt;&lt;property id=&quot;20307&quot; value=&quot;282&quot;/&gt;&lt;/object&gt;&lt;object type=&quot;3&quot; unique_id=&quot;11462&quot;&gt;&lt;property id=&quot;20148&quot; value=&quot;5&quot;/&gt;&lt;property id=&quot;20300&quot; value=&quot;Diapositive 4 - &amp;quot;Exemple 1: Paludisme [Roger, 1993]&amp;quot;&quot;/&gt;&lt;property id=&quot;20307&quot; value=&quot;283&quot;/&gt;&lt;/object&gt;&lt;object type=&quot;3&quot; unique_id=&quot;11463&quot;&gt;&lt;property id=&quot;20148&quot; value=&quot;5&quot;/&gt;&lt;property id=&quot;20300&quot; value=&quot;Diapositive 14 - &amp;quot;Les représentations populaires dans l’acte de soins&amp;quot;&quot;/&gt;&lt;property id=&quot;20307&quot; value=&quot;284&quot;/&gt;&lt;/object&gt;&lt;object type=&quot;3&quot; unique_id=&quot;11465&quot;&gt;&lt;property id=&quot;20148&quot; value=&quot;5&quot;/&gt;&lt;property id=&quot;20300&quot; value=&quot;Diapositive 15 - &amp;quot;Les logiques de la nomination ou comment « dire la maladie » en Afrique de l’Ouest&amp;quot;&quot;/&gt;&lt;property id=&quot;20307&quot; value=&quot;280&quot;/&gt;&lt;/object&gt;&lt;object type=&quot;3&quot; unique_id=&quot;11466&quot;&gt;&lt;property id=&quot;20148&quot; value=&quot;5&quot;/&gt;&lt;property id=&quot;20300&quot; value=&quot;Diapositive 22 - &amp;quot;Références&amp;quot;&quot;/&gt;&lt;property id=&quot;20307&quot; value=&quot;285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3041</TotalTime>
  <Words>215</Words>
  <Application>Microsoft Office PowerPoint</Application>
  <PresentationFormat>Affichage à l'écran (4:3)</PresentationFormat>
  <Paragraphs>66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Verdana</vt:lpstr>
      <vt:lpstr>Wingdings 2</vt:lpstr>
      <vt:lpstr>Aspect</vt:lpstr>
      <vt:lpstr>Diapositive 1</vt:lpstr>
      <vt:lpstr>Les logiques de la nomination ou comment « dire la maladie » en Afrique de l’Ouest</vt:lpstr>
      <vt:lpstr>Selon la symptomatologie  et /ou la localisation du mal</vt:lpstr>
      <vt:lpstr>Le nom d’un élément naturel peut être évocateur de la maladie</vt:lpstr>
      <vt:lpstr>Le nom de la maladie désigne son pronostic</vt:lpstr>
      <vt:lpstr>La logique de la causalité</vt:lpstr>
      <vt:lpstr>Les agents persécuteurs sont: ancêtres, sorciers, djinns, les utilisateurs de magie</vt:lpstr>
      <vt:lpstr>Le nom de la maladie évoque l’agent causal</vt:lpstr>
      <vt:lpstr>Références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Aïssa DIARRA</dc:creator>
  <cp:lastModifiedBy>Jean Pierre DELATTRE</cp:lastModifiedBy>
  <cp:revision>20</cp:revision>
  <dcterms:created xsi:type="dcterms:W3CDTF">2008-03-11T08:54:36Z</dcterms:created>
  <dcterms:modified xsi:type="dcterms:W3CDTF">2012-02-15T15:55:04Z</dcterms:modified>
</cp:coreProperties>
</file>